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93455" r:id="rId4"/>
    <p:sldMasterId id="2147493460" r:id="rId5"/>
  </p:sldMasterIdLst>
  <p:notesMasterIdLst>
    <p:notesMasterId r:id="rId15"/>
  </p:notesMasterIdLst>
  <p:handoutMasterIdLst>
    <p:handoutMasterId r:id="rId16"/>
  </p:handoutMasterIdLst>
  <p:sldIdLst>
    <p:sldId id="256" r:id="rId6"/>
    <p:sldId id="421" r:id="rId7"/>
    <p:sldId id="409" r:id="rId8"/>
    <p:sldId id="415" r:id="rId9"/>
    <p:sldId id="417" r:id="rId10"/>
    <p:sldId id="418" r:id="rId11"/>
    <p:sldId id="423" r:id="rId12"/>
    <p:sldId id="424" r:id="rId13"/>
    <p:sldId id="401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D423BEF-9FD3-4A0E-B19C-8AC3F58BDC46}">
          <p14:sldIdLst>
            <p14:sldId id="256"/>
            <p14:sldId id="421"/>
            <p14:sldId id="409"/>
            <p14:sldId id="415"/>
            <p14:sldId id="417"/>
            <p14:sldId id="418"/>
            <p14:sldId id="423"/>
            <p14:sldId id="424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ов Евгений Олегович" initials="ТЕО" lastIdx="3" clrIdx="0"/>
  <p:cmAuthor id="2" name="Болвинова Татьяна Владимировна" initials="БТВ" lastIdx="1" clrIdx="1"/>
  <p:cmAuthor id="3" name="and" initials="a" lastIdx="1" clrIdx="2"/>
  <p:cmAuthor id="4" name="Элекс" initials="Э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B97"/>
    <a:srgbClr val="DBEEF4"/>
    <a:srgbClr val="0D769C"/>
    <a:srgbClr val="0E779D"/>
    <a:srgbClr val="B6D6E1"/>
    <a:srgbClr val="1D6788"/>
    <a:srgbClr val="00A0E3"/>
    <a:srgbClr val="729ACA"/>
    <a:srgbClr val="276A7C"/>
    <a:srgbClr val="5F7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 autoAdjust="0"/>
    <p:restoredTop sz="99275" autoAdjust="0"/>
  </p:normalViewPr>
  <p:slideViewPr>
    <p:cSldViewPr snapToGrid="0" snapToObjects="1">
      <p:cViewPr varScale="1">
        <p:scale>
          <a:sx n="146" d="100"/>
          <a:sy n="146" d="100"/>
        </p:scale>
        <p:origin x="696" y="120"/>
      </p:cViewPr>
      <p:guideLst>
        <p:guide orient="horz" pos="162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706" y="-10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EA0081-9C18-4B68-8967-B5CEA6F6D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9283A-78B1-446C-A7ED-C3E5CC04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2DB-D736-454A-8D5F-7B7E69DEE7D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5EADE-F9C1-4848-9E2B-CA36AF35E6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135DE-EF85-44B3-8C32-6C82598EA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4BB-6A0A-47C5-AD66-49A9BBC10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8B6B-4F33-48BF-8AD0-200A6C2A123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D61C-9FD8-42CB-BB79-AED4210F6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58836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B7E21D-3447-4248-83D3-71D6C21E01BF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38CF9-ED13-4B1F-9BB1-A6DDF8FA2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73215"/>
            <a:ext cx="1358150" cy="3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BA0D91-12F8-4A04-BEBD-9055D58E70F7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6B8721-796F-4556-8C71-DD901213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D86019-E9EF-422B-AEA8-7E33F021D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73215"/>
            <a:ext cx="1358150" cy="3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68B497-4865-4F36-ADE8-D24E0CA5C9CB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AE60FC-3796-45F8-A042-74F6D1F3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CEBAE-0F73-43FD-ABB0-70D67327F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73215"/>
            <a:ext cx="1358150" cy="3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6D8E-5B0E-4C6B-B005-605F2E30060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7931-A94F-4E69-A757-80E5930252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61" r:id="rId1"/>
    <p:sldLayoutId id="2147493462" r:id="rId2"/>
    <p:sldLayoutId id="2147493463" r:id="rId3"/>
    <p:sldLayoutId id="2147493464" r:id="rId4"/>
    <p:sldLayoutId id="2147493465" r:id="rId5"/>
    <p:sldLayoutId id="2147493466" r:id="rId6"/>
    <p:sldLayoutId id="2147493467" r:id="rId7"/>
    <p:sldLayoutId id="2147493468" r:id="rId8"/>
    <p:sldLayoutId id="2147493469" r:id="rId9"/>
    <p:sldLayoutId id="2147493470" r:id="rId10"/>
    <p:sldLayoutId id="2147493471" r:id="rId11"/>
    <p:sldLayoutId id="21474934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sr.ru/&#1080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-781050" y="0"/>
            <a:ext cx="4789865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AF20B-54C9-4523-BC3C-52DD464CF4B1}"/>
              </a:ext>
            </a:extLst>
          </p:cNvPr>
          <p:cNvSpPr txBox="1"/>
          <p:nvPr/>
        </p:nvSpPr>
        <p:spPr>
          <a:xfrm>
            <a:off x="248458" y="1684131"/>
            <a:ext cx="3509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Роль брокеров в биржевой торговле  минеральными удобрениями. </a:t>
            </a:r>
          </a:p>
          <a:p>
            <a:r>
              <a:rPr lang="ru-RU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32BB7-82B6-4404-934D-0EAB164838BB}"/>
              </a:ext>
            </a:extLst>
          </p:cNvPr>
          <p:cNvSpPr txBox="1"/>
          <p:nvPr/>
        </p:nvSpPr>
        <p:spPr>
          <a:xfrm>
            <a:off x="1682755" y="480688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5EFF6-8469-4763-B6B0-5B8A069FC422}"/>
              </a:ext>
            </a:extLst>
          </p:cNvPr>
          <p:cNvSpPr txBox="1"/>
          <p:nvPr/>
        </p:nvSpPr>
        <p:spPr>
          <a:xfrm>
            <a:off x="0" y="4560660"/>
            <a:ext cx="3758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* Данный материал носит информационный характер</a:t>
            </a:r>
          </a:p>
        </p:txBody>
      </p:sp>
      <p:pic>
        <p:nvPicPr>
          <p:cNvPr id="1026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667" y="2042853"/>
            <a:ext cx="3406747" cy="96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40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5D9829-C8BD-49D7-A5AE-1C12BBB000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3069"/>
            <a:ext cx="361284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6503C2-F8D5-4081-A77A-B4995D984E6F}"/>
              </a:ext>
            </a:extLst>
          </p:cNvPr>
          <p:cNvSpPr/>
          <p:nvPr/>
        </p:nvSpPr>
        <p:spPr>
          <a:xfrm>
            <a:off x="1195768" y="150139"/>
            <a:ext cx="6222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АУТСР- Ассоциация участников товарно-сырьевого рынка</a:t>
            </a:r>
          </a:p>
        </p:txBody>
      </p:sp>
      <p:pic>
        <p:nvPicPr>
          <p:cNvPr id="6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1" y="180562"/>
            <a:ext cx="1703737" cy="483609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1110169" y="914400"/>
            <a:ext cx="7305548" cy="3878669"/>
          </a:xfrm>
          <a:prstGeom prst="frame">
            <a:avLst>
              <a:gd name="adj1" fmla="val 2003"/>
            </a:avLst>
          </a:prstGeom>
          <a:solidFill>
            <a:srgbClr val="6C5B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1370" y="1141428"/>
            <a:ext cx="6845862" cy="3256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В Ассоциацию участников товарно-сырьевого рынка (АУТСР) входят как конечные потребители, так и торговые компании, поставляющие продукцию, купленную на биржевых торгах, независимым участникам рынка и знающие их нужды. </a:t>
            </a:r>
          </a:p>
          <a:p>
            <a:pPr indent="25209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В частности, членами Ассоциации являются Брокеры - входящие в тройку лидеров в секции «Минеральное сырье и химическая продукция» АО «</a:t>
            </a:r>
            <a:r>
              <a:rPr lang="ru-RU" sz="1200" dirty="0" err="1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СПбМТСБ</a:t>
            </a:r>
            <a:r>
              <a:rPr lang="ru-RU" sz="12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» по стоимостному объему в январе-июне 2020г. </a:t>
            </a:r>
          </a:p>
          <a:p>
            <a:pPr indent="25209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Являясь профессиональными участниками товарного рынка, компании-брокеры предоставляют своим клиентам полную информацию о биржевых торгах, аналитику о тенденциях на рынке минеральных удобрений. АУТСР активно участвует в развитии нормативной базы на еще молодом биржевом рынке минерального сырья и химической продукции. </a:t>
            </a:r>
          </a:p>
          <a:p>
            <a:pPr indent="25209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Предлагаем рассмотреть возможность заключения брокерского договора с компанией - членом АУТСР. С полным списком участников ассоциации можно ознакомиться на нашем сайте </a:t>
            </a:r>
            <a:r>
              <a:rPr lang="ru-RU" sz="1200" u="sng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hlinkClick r:id="rId3"/>
              </a:rPr>
              <a:t>https://autsr.ru </a:t>
            </a:r>
            <a:endParaRPr lang="ru-RU" sz="1200" u="sng" dirty="0"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0" y="0"/>
            <a:ext cx="358847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0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3069"/>
            <a:ext cx="361284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8762F843-924E-40F7-A7C4-7304F4592728}"/>
              </a:ext>
            </a:extLst>
          </p:cNvPr>
          <p:cNvSpPr txBox="1">
            <a:spLocks/>
          </p:cNvSpPr>
          <p:nvPr/>
        </p:nvSpPr>
        <p:spPr>
          <a:xfrm>
            <a:off x="1092425" y="9"/>
            <a:ext cx="5923370" cy="752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Минеральные удобрения</a:t>
            </a:r>
            <a:endParaRPr lang="en-US" sz="1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Как стать участником торгов на «</a:t>
            </a:r>
            <a:r>
              <a:rPr lang="ru-RU" sz="12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СПбМТСБ</a:t>
            </a:r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5EE22-46DD-49A7-858E-A70F0F3A571F}"/>
              </a:ext>
            </a:extLst>
          </p:cNvPr>
          <p:cNvSpPr txBox="1"/>
          <p:nvPr/>
        </p:nvSpPr>
        <p:spPr>
          <a:xfrm>
            <a:off x="725558" y="996235"/>
            <a:ext cx="7881730" cy="307777"/>
          </a:xfrm>
          <a:prstGeom prst="rect">
            <a:avLst/>
          </a:prstGeom>
          <a:solidFill>
            <a:srgbClr val="6C5B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Существуют три модели </a:t>
            </a:r>
          </a:p>
        </p:txBody>
      </p:sp>
      <p:pic>
        <p:nvPicPr>
          <p:cNvPr id="12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1" y="180562"/>
            <a:ext cx="1703737" cy="48360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2492347"/>
            <a:ext cx="7403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Б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) </a:t>
            </a:r>
            <a:r>
              <a:rPr lang="ru-RU" sz="10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Заключить договор с брокером.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Функция брокера - купить по лучшей цене и освободить клиента от документооборота с биржей и поставщиками, оплаты членского взноса и ежемесячных платежей за услуги биржи. Сделки заключаются </a:t>
            </a:r>
            <a:r>
              <a:rPr lang="ru-RU" sz="10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от имени брокера, за счет клиента (Договор комиссии)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. Брокер выполняет функцию «одного окна» при покупке продукта у разных поставщиков; Клиент общается и решает все вопросы только с Брокером. Задача покупателя – дать брокеру заявку на покупку, после сделки – отправить брокеру отгрузочную разнарядку и оплатить товар и транспортные услуги. </a:t>
            </a:r>
          </a:p>
          <a:p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428530"/>
            <a:ext cx="740324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А)</a:t>
            </a:r>
            <a:r>
              <a:rPr lang="ru-RU" sz="105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Делать всё самому.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Покупатель проходит аккредитацию в клиринге и в секции «Минеральное сырье и химическая продукция»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 АО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СПбМТСБ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», а также 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уплачивает входной членский взнос, получает сертификаты и ключи доступа к торгам, ежегодно их меняет, кроме того, оплачивает ежемесячные платежи за торговый терминал. Необходимо набрать и/или обучить сотрудников, для работы в торговой системе биржи, организовать рабочее место. В этом случае покупатель сам,</a:t>
            </a:r>
            <a:r>
              <a:rPr lang="ru-RU" sz="10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от своего имени и за свой счет,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участвует в биржевых торгах. </a:t>
            </a:r>
          </a:p>
          <a:p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682773"/>
            <a:ext cx="7403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В) </a:t>
            </a:r>
            <a:r>
              <a:rPr lang="ru-RU" sz="10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Заключить договор с Брокером 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и пройти аккредитацию в клиринговом отделе АО «</a:t>
            </a:r>
            <a:r>
              <a:rPr lang="ru-RU" sz="1000" dirty="0" err="1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СПбМТСБ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» . У покупателя отпадает необходимость оплаты членского взноса и ежемесячных платежей за услуги биржи. Сделки заключаются </a:t>
            </a:r>
            <a:r>
              <a:rPr lang="ru-RU" sz="10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от имени клиента и за его счет (Договор поручения)</a:t>
            </a:r>
            <a:r>
              <a:rPr lang="ru-RU" sz="10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, документооборот и оплату поставщику покупатель осуществляет от своего имени, минуя брокера. Функция брокера при такой схеме работы – купить по лучшей цене и освободить клиента от платежей за использование торговой системы биржи</a:t>
            </a:r>
            <a:r>
              <a:rPr lang="ru-RU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25558" y="2379058"/>
            <a:ext cx="7881730" cy="0"/>
          </a:xfrm>
          <a:prstGeom prst="line">
            <a:avLst/>
          </a:prstGeom>
          <a:ln>
            <a:solidFill>
              <a:srgbClr val="6C5B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6087" y="3544312"/>
            <a:ext cx="7881730" cy="0"/>
          </a:xfrm>
          <a:prstGeom prst="line">
            <a:avLst/>
          </a:prstGeom>
          <a:ln>
            <a:solidFill>
              <a:srgbClr val="6C5B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0" y="0"/>
            <a:ext cx="358847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02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A211CF-CEB8-47C7-BD0D-AAFFDA48DE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3069"/>
            <a:ext cx="361284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87194-BAD5-4077-B94E-F8BBA9C1A05D}"/>
              </a:ext>
            </a:extLst>
          </p:cNvPr>
          <p:cNvSpPr txBox="1"/>
          <p:nvPr/>
        </p:nvSpPr>
        <p:spPr>
          <a:xfrm>
            <a:off x="515073" y="4753589"/>
            <a:ext cx="5797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ru-RU" sz="9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*</a:t>
            </a:r>
            <a:r>
              <a:rPr lang="ru-RU" sz="8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Стоимость услуг приведена в соответствии с тарифами </a:t>
            </a:r>
            <a:r>
              <a:rPr lang="ru-RU" sz="800" kern="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СПбМТСБ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F63CCB50-D8EC-48F7-A637-A09C1B34B1A4}"/>
              </a:ext>
            </a:extLst>
          </p:cNvPr>
          <p:cNvSpPr txBox="1">
            <a:spLocks/>
          </p:cNvSpPr>
          <p:nvPr/>
        </p:nvSpPr>
        <p:spPr>
          <a:xfrm>
            <a:off x="1110169" y="9"/>
            <a:ext cx="5909411" cy="752399"/>
          </a:xfrm>
          <a:prstGeom prst="rect">
            <a:avLst/>
          </a:prstGeom>
          <a:noFill/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Минеральные удобрения</a:t>
            </a:r>
            <a:endParaRPr lang="en-US" sz="1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Информация о стоимости участия в торгах при работе через брокера 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EFBB480-C087-4268-9004-DAB609A5E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59400"/>
              </p:ext>
            </p:extLst>
          </p:nvPr>
        </p:nvGraphicFramePr>
        <p:xfrm>
          <a:off x="467139" y="851336"/>
          <a:ext cx="7940488" cy="3704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6319">
                  <a:extLst>
                    <a:ext uri="{9D8B030D-6E8A-4147-A177-3AD203B41FA5}">
                      <a16:colId xmlns:a16="http://schemas.microsoft.com/office/drawing/2014/main" val="1734819222"/>
                    </a:ext>
                  </a:extLst>
                </a:gridCol>
                <a:gridCol w="2476163">
                  <a:extLst>
                    <a:ext uri="{9D8B030D-6E8A-4147-A177-3AD203B41FA5}">
                      <a16:colId xmlns:a16="http://schemas.microsoft.com/office/drawing/2014/main" val="1903400427"/>
                    </a:ext>
                  </a:extLst>
                </a:gridCol>
                <a:gridCol w="652884">
                  <a:extLst>
                    <a:ext uri="{9D8B030D-6E8A-4147-A177-3AD203B41FA5}">
                      <a16:colId xmlns:a16="http://schemas.microsoft.com/office/drawing/2014/main" val="2135293187"/>
                    </a:ext>
                  </a:extLst>
                </a:gridCol>
                <a:gridCol w="1985122">
                  <a:extLst>
                    <a:ext uri="{9D8B030D-6E8A-4147-A177-3AD203B41FA5}">
                      <a16:colId xmlns:a16="http://schemas.microsoft.com/office/drawing/2014/main" val="1436199705"/>
                    </a:ext>
                  </a:extLst>
                </a:gridCol>
              </a:tblGrid>
              <a:tr h="4020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b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5B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 имени Брокера за счет клиента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ctr"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5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 имени Клиента и за его счет</a:t>
                      </a:r>
                      <a:endParaRPr lang="ru-RU" dirty="0"/>
                    </a:p>
                  </a:txBody>
                  <a:tcPr marL="6585" marR="6585" marT="6585" marB="0" anchor="ctr"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5B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25970"/>
                  </a:ext>
                </a:extLst>
              </a:tr>
              <a:tr h="295944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участия  </a:t>
                      </a: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БЕСПЛАТНО</a:t>
                      </a: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900" u="none" strike="noStrike" dirty="0">
                          <a:effectLst/>
                          <a:highlight>
                            <a:srgbClr val="DBEEF4"/>
                          </a:highlight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100" b="1" dirty="0"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BEEF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7056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Биржевой сбор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0,06 %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(в рублях, без НДС) от суммы договора (сделки)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953732"/>
                  </a:ext>
                </a:extLst>
              </a:tr>
              <a:tr h="267037">
                <a:tc rowSpan="2">
                  <a:txBody>
                    <a:bodyPr/>
                    <a:lstStyle/>
                    <a:p>
                      <a:pPr lvl="1"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Клиринговый сбор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0,057 %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(в рублях, без НДС) от суммы договора (сделки)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030608"/>
                  </a:ext>
                </a:extLst>
              </a:tr>
              <a:tr h="407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0,03 %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(в рублях, без НДС) от суммы договора (сделки), в котором поставщиком является Контролер поставки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602853"/>
                  </a:ext>
                </a:extLst>
              </a:tr>
              <a:tr h="252248">
                <a:tc rowSpan="2">
                  <a:txBody>
                    <a:bodyPr/>
                    <a:lstStyle/>
                    <a:p>
                      <a:pPr lvl="1"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Абонентская плата за технический доступ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По желанию клиента 6500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 в месяц.  (Не обязательная услуга).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32946"/>
                  </a:ext>
                </a:extLst>
              </a:tr>
              <a:tr h="20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1"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79536"/>
                  </a:ext>
                </a:extLst>
              </a:tr>
              <a:tr h="59188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Брокерская комиссия  от имени Брокера</a:t>
                      </a:r>
                    </a:p>
                    <a:p>
                      <a:pPr lvl="1" algn="l" fontAlgn="t"/>
                      <a:endParaRPr lang="ru-RU" sz="900" b="1" u="none" strike="noStrike" dirty="0"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Брокерская комиссия  от имени Клиента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  <a:p>
                      <a:pPr lvl="1"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0,25 %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(в рублях, с НДС) от суммы договора (сделки)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0,22 % 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(в рублях, с НДС) от суммы договора (сделки)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  <a:p>
                      <a:pPr lvl="1" algn="l" fontAlgn="t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19800"/>
                  </a:ext>
                </a:extLst>
              </a:tr>
              <a:tr h="147972">
                <a:tc rowSpan="3">
                  <a:txBody>
                    <a:bodyPr/>
                    <a:lstStyle/>
                    <a:p>
                      <a:pPr lvl="1"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Получение электронной подписи*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5 000 руб.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/ 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28660"/>
                  </a:ext>
                </a:extLst>
              </a:tr>
              <a:tr h="14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2 700 руб.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Лицензия Крипто-ПРО (единовременно)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8587"/>
                  </a:ext>
                </a:extLst>
              </a:tr>
              <a:tr h="14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1 900 руб.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USB-токен (единовременно)*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3752"/>
                  </a:ext>
                </a:extLst>
              </a:tr>
              <a:tr h="517487">
                <a:tc gridSpan="4">
                  <a:txBody>
                    <a:bodyPr/>
                    <a:lstStyle/>
                    <a:p>
                      <a:pPr lvl="1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Получение электронной подписи необходимо для работы в  личном кабинете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СПбМТСБ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, при совершении договоров (сделок от имени Клиента)</a:t>
                      </a: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94514"/>
                  </a:ext>
                </a:extLst>
              </a:tr>
            </a:tbl>
          </a:graphicData>
        </a:graphic>
      </p:graphicFrame>
      <p:pic>
        <p:nvPicPr>
          <p:cNvPr id="7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1" y="180562"/>
            <a:ext cx="1703737" cy="48360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0" y="0"/>
            <a:ext cx="358847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4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9EBC20-0D79-4BD9-914E-21E560D0E7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3069"/>
            <a:ext cx="361284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305BA546-C428-4320-A786-0D09F602F051}"/>
              </a:ext>
            </a:extLst>
          </p:cNvPr>
          <p:cNvSpPr txBox="1">
            <a:spLocks/>
          </p:cNvSpPr>
          <p:nvPr/>
        </p:nvSpPr>
        <p:spPr>
          <a:xfrm>
            <a:off x="1102065" y="9"/>
            <a:ext cx="5909423" cy="752399"/>
          </a:xfrm>
          <a:prstGeom prst="rect">
            <a:avLst/>
          </a:prstGeom>
          <a:solidFill>
            <a:schemeClr val="bg1"/>
          </a:solidFill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Минеральные удобрения. Аммофос</a:t>
            </a:r>
            <a:endParaRPr lang="en-US" sz="1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Справочная информация о потенциальных расходах на услуги Брокера.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7633B-BA19-4AA0-A3B1-12B7F1BEA2AD}"/>
              </a:ext>
            </a:extLst>
          </p:cNvPr>
          <p:cNvSpPr txBox="1"/>
          <p:nvPr/>
        </p:nvSpPr>
        <p:spPr>
          <a:xfrm>
            <a:off x="358847" y="825817"/>
            <a:ext cx="8282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При ежегодном объеме реализации/покупки 6 000 тонн аммофоса по среднегодовой цене 27 000,00 руб./</a:t>
            </a:r>
            <a:r>
              <a:rPr lang="ru-RU" sz="1100" dirty="0" err="1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тн</a:t>
            </a:r>
            <a:r>
              <a:rPr lang="ru-RU" sz="11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. потенциальные расходы на услуги при работе через Брокера составляют: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90,63 руб./</a:t>
            </a:r>
            <a:r>
              <a:rPr lang="ru-RU" sz="1100" b="1" dirty="0" err="1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тн</a:t>
            </a:r>
            <a:r>
              <a:rPr lang="ru-RU" sz="11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при работе в секции «Минеральное сырье и химическая продукция»  12 месяцев.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32350C-55F0-4F1E-B29F-2538D568C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02971"/>
              </p:ext>
            </p:extLst>
          </p:nvPr>
        </p:nvGraphicFramePr>
        <p:xfrm>
          <a:off x="532737" y="1523085"/>
          <a:ext cx="8108567" cy="3426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5167">
                  <a:extLst>
                    <a:ext uri="{9D8B030D-6E8A-4147-A177-3AD203B41FA5}">
                      <a16:colId xmlns:a16="http://schemas.microsoft.com/office/drawing/2014/main" val="2655874760"/>
                    </a:ext>
                  </a:extLst>
                </a:gridCol>
                <a:gridCol w="2143400">
                  <a:extLst>
                    <a:ext uri="{9D8B030D-6E8A-4147-A177-3AD203B41FA5}">
                      <a16:colId xmlns:a16="http://schemas.microsoft.com/office/drawing/2014/main" val="1193271914"/>
                    </a:ext>
                  </a:extLst>
                </a:gridCol>
              </a:tblGrid>
              <a:tr h="402819">
                <a:tc>
                  <a:txBody>
                    <a:bodyPr/>
                    <a:lstStyle/>
                    <a:p>
                      <a:pPr marL="0" lvl="0" algn="ctr" defTabSz="4572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Условия для расчета потенциальных расходов на услуги Брокера с выходом на торги на 12 месяцев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5B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5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208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Объем реализации/покупки (в тоннах) в год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658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Среднегодовая цена 1 тонны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27 000,00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7691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Сумма сделок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162 000 000,00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94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Биржевой сбор (в руб., без  НДС)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77 760,00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759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Клиринговый сбор (в руб., без НДС)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38 880,00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638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Вознаграждение Брокера в руб., с НДС)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405 000,00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756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Абонентская плата за технический доступ (в руб./год)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432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Обеспечительный платеж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828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Получение электронной подписи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805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Гарантийное обеспечение 5% (10 дней, ставка 10% годовых)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22 191,78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3593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Сумма сделок с учетом доп. расходов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162 543 831,78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3296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Дополнительные расходы на тонну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90,63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руб./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93168"/>
                  </a:ext>
                </a:extLst>
              </a:tr>
            </a:tbl>
          </a:graphicData>
        </a:graphic>
      </p:graphicFrame>
      <p:pic>
        <p:nvPicPr>
          <p:cNvPr id="7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1" y="180562"/>
            <a:ext cx="1703737" cy="48360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0" y="0"/>
            <a:ext cx="358847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7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9EBC20-0D79-4BD9-914E-21E560D0E7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3069"/>
            <a:ext cx="361284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305BA546-C428-4320-A786-0D09F602F051}"/>
              </a:ext>
            </a:extLst>
          </p:cNvPr>
          <p:cNvSpPr txBox="1">
            <a:spLocks/>
          </p:cNvSpPr>
          <p:nvPr/>
        </p:nvSpPr>
        <p:spPr>
          <a:xfrm>
            <a:off x="1102065" y="9"/>
            <a:ext cx="5909423" cy="752399"/>
          </a:xfrm>
          <a:prstGeom prst="rect">
            <a:avLst/>
          </a:prstGeom>
          <a:solidFill>
            <a:schemeClr val="bg1"/>
          </a:solidFill>
        </p:spPr>
        <p:txBody>
          <a:bodyPr lIns="91414" tIns="45707" rIns="91414" bIns="45707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Минеральные удобрения. Селитра аммиачная марки Б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/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Справочная информация о потенциальных расходах на услуги Брокера. </a:t>
            </a:r>
            <a:endParaRPr lang="ru-RU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7633B-BA19-4AA0-A3B1-12B7F1BEA2AD}"/>
              </a:ext>
            </a:extLst>
          </p:cNvPr>
          <p:cNvSpPr txBox="1"/>
          <p:nvPr/>
        </p:nvSpPr>
        <p:spPr>
          <a:xfrm>
            <a:off x="358847" y="825817"/>
            <a:ext cx="8282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При ежегодном объеме реализации/покупки 6 000 тонн селитры аммиачной марки Б по среднегодовой цене 13 000,00 руб./</a:t>
            </a:r>
            <a:r>
              <a:rPr lang="ru-RU" sz="1100" dirty="0" err="1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тн</a:t>
            </a:r>
            <a:r>
              <a:rPr lang="ru-RU" sz="11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. потенциальные расходы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на услуги при работе через Брокера составляют</a:t>
            </a:r>
            <a:r>
              <a:rPr lang="ru-RU" sz="11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43,64 руб./</a:t>
            </a:r>
            <a:r>
              <a:rPr lang="ru-RU" sz="1100" b="1" dirty="0" err="1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тн</a:t>
            </a:r>
            <a:r>
              <a:rPr lang="ru-RU" sz="1100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при работе в секции «Минеральное сырье и химическая продукция»  12 месяцев</a:t>
            </a:r>
            <a:r>
              <a:rPr lang="ru-RU" sz="11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894F4C4-6E7C-4763-9266-BC0A9AB51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5172"/>
              </p:ext>
            </p:extLst>
          </p:nvPr>
        </p:nvGraphicFramePr>
        <p:xfrm>
          <a:off x="495963" y="1541182"/>
          <a:ext cx="8145341" cy="3452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2402">
                  <a:extLst>
                    <a:ext uri="{9D8B030D-6E8A-4147-A177-3AD203B41FA5}">
                      <a16:colId xmlns:a16="http://schemas.microsoft.com/office/drawing/2014/main" val="1917158896"/>
                    </a:ext>
                  </a:extLst>
                </a:gridCol>
                <a:gridCol w="2102939">
                  <a:extLst>
                    <a:ext uri="{9D8B030D-6E8A-4147-A177-3AD203B41FA5}">
                      <a16:colId xmlns:a16="http://schemas.microsoft.com/office/drawing/2014/main" val="1227461695"/>
                    </a:ext>
                  </a:extLst>
                </a:gridCol>
              </a:tblGrid>
              <a:tr h="42890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Условия для расчета потенциальных расходов на услуги Биржи с выходом на торги на 12 месяцев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5B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5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567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Объем реализации/покупки (в тоннах) в год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134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Среднегодовая цена 1 тонны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13 000,00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603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Сумма сделок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78 000 000,00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246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Биржевой сбор (в руб., без  НДС)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37 440,00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922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Клиринговый сбор (в руб., без НДС)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18 720,00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5814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Вознаграждение Брокера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195 000,00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2743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Абонентская плата за технический доступ (в руб./год)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272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Обеспечительный платеж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935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Получение электронной подписи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994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ГО 5% (10 дней, ставка 10% годовых)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10 684,93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981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Сумма сделок с учетом доп. расходов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78 261 844,93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47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Дополнительные расходы на тонну (в руб.)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43,64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руб./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ea typeface="Open Sans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Open Sans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5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17149"/>
                  </a:ext>
                </a:extLst>
              </a:tr>
            </a:tbl>
          </a:graphicData>
        </a:graphic>
      </p:graphicFrame>
      <p:pic>
        <p:nvPicPr>
          <p:cNvPr id="7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1" y="180562"/>
            <a:ext cx="1703737" cy="48360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0" y="0"/>
            <a:ext cx="358847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2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3069"/>
            <a:ext cx="361284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8762F843-924E-40F7-A7C4-7304F4592728}"/>
              </a:ext>
            </a:extLst>
          </p:cNvPr>
          <p:cNvSpPr txBox="1">
            <a:spLocks/>
          </p:cNvSpPr>
          <p:nvPr/>
        </p:nvSpPr>
        <p:spPr>
          <a:xfrm>
            <a:off x="1092425" y="9"/>
            <a:ext cx="5923370" cy="752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РАБОТА ЧЕРЕЗ БРОКЕРА от имени Брокера за счет клиента(договор комиссии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на бирже АО «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СПбМТСБ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»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5EE22-46DD-49A7-858E-A70F0F3A571F}"/>
              </a:ext>
            </a:extLst>
          </p:cNvPr>
          <p:cNvSpPr txBox="1"/>
          <p:nvPr/>
        </p:nvSpPr>
        <p:spPr>
          <a:xfrm>
            <a:off x="725558" y="996235"/>
            <a:ext cx="7881730" cy="307777"/>
          </a:xfrm>
          <a:prstGeom prst="rect">
            <a:avLst/>
          </a:prstGeom>
          <a:solidFill>
            <a:srgbClr val="6C5B97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1" y="180562"/>
            <a:ext cx="1703737" cy="483609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725558" y="1412407"/>
            <a:ext cx="7881730" cy="0"/>
          </a:xfrm>
          <a:prstGeom prst="line">
            <a:avLst/>
          </a:prstGeom>
          <a:ln>
            <a:solidFill>
              <a:srgbClr val="6C5B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4018" y="5066913"/>
            <a:ext cx="7881730" cy="0"/>
          </a:xfrm>
          <a:prstGeom prst="line">
            <a:avLst/>
          </a:prstGeom>
          <a:ln>
            <a:solidFill>
              <a:srgbClr val="6C5B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0" y="0"/>
            <a:ext cx="358847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8C319AA-24A1-44F2-BD98-725E5904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52993"/>
              </p:ext>
            </p:extLst>
          </p:nvPr>
        </p:nvGraphicFramePr>
        <p:xfrm>
          <a:off x="725558" y="1547839"/>
          <a:ext cx="7881731" cy="3519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81731">
                  <a:extLst>
                    <a:ext uri="{9D8B030D-6E8A-4147-A177-3AD203B41FA5}">
                      <a16:colId xmlns:a16="http://schemas.microsoft.com/office/drawing/2014/main" val="3823017861"/>
                    </a:ext>
                  </a:extLst>
                </a:gridCol>
              </a:tblGrid>
              <a:tr h="3519068">
                <a:tc>
                  <a:txBody>
                    <a:bodyPr/>
                    <a:lstStyle/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Заключение  договора с Брокером;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Перевод на р/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сч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 Брокера гарантийного обеспечения в размере 5% от предполагаемой суммы сделки (транспорт не включается) Пример: стоимость товара 15 000* на объем 69 тонн/20= 51 750 ГО;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Направление брокеру поручения на заключение биржевого договора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Open Sans" panose="020B0604020202020204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сделки;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После заключения сделки Брокер присылает отчет свой и отчет биржи;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Покупатель направляет Брокеру реквизитную заявку, либо реестр доверенностей на получение товара, если условия самовывоз а/т. Срок предоставления 2 рабочих дня после сделки.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Брокер направляет реквизитную заявку или реестр доверенностей Продавцу и в случае необходимости, согласовывает с Продавцом и Покупателем график вывоза товара.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Срок оплаты товара и транспорта 4 рабочих дня после сделки.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Брокер оплачивает товар на 5 рабочий день в клиринг биржи, транспорт Поставщику.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Срок отгрузки при поставке ж/д транспортом 30 дней, выборка товара на условиях самовывоз а/т 10 рабочих дней после даты сделки.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Срок предоставления бухгалтерских документов 15 число следующего месяца, после даты отгрузки.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Важно! Не планировать покупки на конец квартала, если деньги за товар остаются в клиринговой организации, вы уплачиваете НДС! </a:t>
                      </a: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7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35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3069"/>
            <a:ext cx="361284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8762F843-924E-40F7-A7C4-7304F4592728}"/>
              </a:ext>
            </a:extLst>
          </p:cNvPr>
          <p:cNvSpPr txBox="1">
            <a:spLocks/>
          </p:cNvSpPr>
          <p:nvPr/>
        </p:nvSpPr>
        <p:spPr>
          <a:xfrm>
            <a:off x="1092425" y="9"/>
            <a:ext cx="5923370" cy="752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РАБОТА ЧЕРЕЗ БРОКЕРА от имени Клиента за счет клиента(договор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поручения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на бирже АО «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СПбМТСБ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»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5EE22-46DD-49A7-858E-A70F0F3A571F}"/>
              </a:ext>
            </a:extLst>
          </p:cNvPr>
          <p:cNvSpPr txBox="1"/>
          <p:nvPr/>
        </p:nvSpPr>
        <p:spPr>
          <a:xfrm>
            <a:off x="725558" y="996235"/>
            <a:ext cx="7881730" cy="307777"/>
          </a:xfrm>
          <a:prstGeom prst="rect">
            <a:avLst/>
          </a:prstGeom>
          <a:solidFill>
            <a:srgbClr val="6C5B97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1" y="180562"/>
            <a:ext cx="1703737" cy="483609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725558" y="1412407"/>
            <a:ext cx="7881730" cy="0"/>
          </a:xfrm>
          <a:prstGeom prst="line">
            <a:avLst/>
          </a:prstGeom>
          <a:ln>
            <a:solidFill>
              <a:srgbClr val="6C5B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4018" y="5066913"/>
            <a:ext cx="7881730" cy="0"/>
          </a:xfrm>
          <a:prstGeom prst="line">
            <a:avLst/>
          </a:prstGeom>
          <a:ln>
            <a:solidFill>
              <a:srgbClr val="6C5B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0" y="0"/>
            <a:ext cx="358847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8C319AA-24A1-44F2-BD98-725E5904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17127"/>
              </p:ext>
            </p:extLst>
          </p:nvPr>
        </p:nvGraphicFramePr>
        <p:xfrm>
          <a:off x="960120" y="1547839"/>
          <a:ext cx="7647169" cy="3519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47169">
                  <a:extLst>
                    <a:ext uri="{9D8B030D-6E8A-4147-A177-3AD203B41FA5}">
                      <a16:colId xmlns:a16="http://schemas.microsoft.com/office/drawing/2014/main" val="3823017861"/>
                    </a:ext>
                  </a:extLst>
                </a:gridCol>
              </a:tblGrid>
              <a:tr h="3519068">
                <a:tc>
                  <a:txBody>
                    <a:bodyPr/>
                    <a:lstStyle/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Заключение  договора с Брокером;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Заключение договора с клирингом АО «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СПбМТСБ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» (Брокер оказывает консультационную поддержку);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3.  Перевод на р/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сч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 в клиринг АО «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СПбМТСБ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» гарантийного обеспечения в размере 5% от предполагаемой суммы сделки (транспорт не включается) Пример: стоимость товара 15 000* на объем 69 тонн/20= 51 750 ГО;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4. Направление брокеру поручения на заключение биржевого договора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сделки;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5. После заключения сделки Брокер присылает отчет свой и отчет биржи;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6. Покупатель направляет Продавцу реквизитную заявку, либо реестр доверенностей на получение товара, если условия самовывоз а/т. Срок предоставления 2 рабочих дня после сделки;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7. Срок оплаты товара и транспорта 5 рабочих дней после сделки, оплата товара в клиринг АО «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СПбМТСБ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», оплата транспортных услуг напрямую Продавцу.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8. Срок отгрузки при поставке ж/д транспортом 30 дней, выборка товара на условиях самовывоз а/т 10 рабочих дней после даты сделки.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9. Срок предоставления бухгалтерских документов 15 число следующего месяца, после даты отгрузки.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 Semibold" panose="020B0604020202020204" charset="0"/>
                          <a:cs typeface="Times New Roman" panose="02020603050405020304" pitchFamily="18" charset="0"/>
                        </a:rPr>
                        <a:t>10 .Важно! Не планировать покупки на конец квартала, если деньги за товар остаются в клиринговой организации, вы уплачиваете НДС! </a:t>
                      </a: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7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44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4008814" cy="5143500"/>
          </a:xfrm>
          <a:prstGeom prst="rect">
            <a:avLst/>
          </a:prstGeom>
          <a:solidFill>
            <a:srgbClr val="6C5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г. Москва, ул. Льва Толстого </a:t>
            </a:r>
          </a:p>
          <a:p>
            <a:pPr algn="ctr"/>
            <a:r>
              <a:rPr lang="ru-RU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дом 5 стр.2 </a:t>
            </a:r>
          </a:p>
          <a:p>
            <a:pPr algn="ctr"/>
            <a:r>
              <a:rPr lang="ru-RU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Телефоны :</a:t>
            </a:r>
          </a:p>
          <a:p>
            <a:pPr algn="ctr"/>
            <a:r>
              <a:rPr lang="ru-RU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+7 968 4786538</a:t>
            </a:r>
          </a:p>
          <a:p>
            <a:pPr algn="ctr"/>
            <a:r>
              <a:rPr lang="ru-RU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+7 915 2210561</a:t>
            </a:r>
          </a:p>
          <a:p>
            <a:pPr algn="ctr"/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E</a:t>
            </a:r>
            <a:r>
              <a:rPr lang="ru-RU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mail</a:t>
            </a:r>
            <a:r>
              <a:rPr lang="ru-RU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info@autsr.ru</a:t>
            </a:r>
            <a:endParaRPr lang="ru-RU" b="0" i="0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Autsr.ru</a:t>
            </a:r>
            <a:endParaRPr lang="ru-RU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2" descr="C:\Users\Элекс\Desktop\dark AUTSR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667" y="2042853"/>
            <a:ext cx="3406747" cy="96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80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12957</TotalTime>
  <Words>1532</Words>
  <Application>Microsoft Office PowerPoint</Application>
  <PresentationFormat>Экран (16:9)</PresentationFormat>
  <Paragraphs>141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Office Theme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and</cp:lastModifiedBy>
  <cp:revision>1257</cp:revision>
  <cp:lastPrinted>2019-05-15T10:39:44Z</cp:lastPrinted>
  <dcterms:created xsi:type="dcterms:W3CDTF">2010-04-12T23:12:02Z</dcterms:created>
  <dcterms:modified xsi:type="dcterms:W3CDTF">2020-09-29T14:05:10Z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